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38" r:id="rId8"/>
  </p:sldMasterIdLst>
  <p:notesMasterIdLst>
    <p:notesMasterId r:id="rId41"/>
  </p:notesMasterIdLst>
  <p:handoutMasterIdLst>
    <p:handoutMasterId r:id="rId42"/>
  </p:handoutMasterIdLst>
  <p:sldIdLst>
    <p:sldId id="257" r:id="rId9"/>
    <p:sldId id="258" r:id="rId10"/>
    <p:sldId id="377" r:id="rId11"/>
    <p:sldId id="428" r:id="rId12"/>
    <p:sldId id="458" r:id="rId13"/>
    <p:sldId id="461" r:id="rId14"/>
    <p:sldId id="462" r:id="rId15"/>
    <p:sldId id="457" r:id="rId16"/>
    <p:sldId id="390" r:id="rId17"/>
    <p:sldId id="426" r:id="rId18"/>
    <p:sldId id="459" r:id="rId19"/>
    <p:sldId id="430" r:id="rId20"/>
    <p:sldId id="435" r:id="rId21"/>
    <p:sldId id="463" r:id="rId22"/>
    <p:sldId id="442" r:id="rId23"/>
    <p:sldId id="464" r:id="rId24"/>
    <p:sldId id="465" r:id="rId25"/>
    <p:sldId id="466" r:id="rId26"/>
    <p:sldId id="472" r:id="rId27"/>
    <p:sldId id="395" r:id="rId28"/>
    <p:sldId id="448" r:id="rId29"/>
    <p:sldId id="473" r:id="rId30"/>
    <p:sldId id="411" r:id="rId31"/>
    <p:sldId id="474" r:id="rId32"/>
    <p:sldId id="469" r:id="rId33"/>
    <p:sldId id="471" r:id="rId34"/>
    <p:sldId id="439" r:id="rId35"/>
    <p:sldId id="449" r:id="rId36"/>
    <p:sldId id="412" r:id="rId37"/>
    <p:sldId id="475" r:id="rId38"/>
    <p:sldId id="451" r:id="rId39"/>
    <p:sldId id="364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350" autoAdjust="0"/>
  </p:normalViewPr>
  <p:slideViewPr>
    <p:cSldViewPr>
      <p:cViewPr>
        <p:scale>
          <a:sx n="98" d="100"/>
          <a:sy n="98" d="100"/>
        </p:scale>
        <p:origin x="-101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09EAF-4D6B-42B4-980B-70CAA5668880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0BBF6-158B-402A-A62B-84FB2A0376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C798-DF37-443A-9F90-3CED578FF006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3ADD-084B-402E-A698-8F99939239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3ADD-084B-402E-A698-8F99939239D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3ADD-084B-402E-A698-8F99939239D6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buSzPct val="85000"/>
              <a:buFontTx/>
              <a:buBlip>
                <a:blip r:embed="rId2"/>
              </a:buBlip>
              <a:defRPr sz="2400">
                <a:solidFill>
                  <a:srgbClr val="0A5AA2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0C6DE2"/>
                </a:solidFill>
              </a:defRPr>
            </a:lvl2pPr>
            <a:lvl3pPr>
              <a:defRPr sz="1800">
                <a:solidFill>
                  <a:srgbClr val="5EBDFE"/>
                </a:solidFill>
                <a:latin typeface="华文仿宋" pitchFamily="2" charset="-122"/>
                <a:ea typeface="华文仿宋" pitchFamily="2" charset="-122"/>
              </a:defRPr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28926" y="2357430"/>
            <a:ext cx="5286412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71802" y="4214818"/>
            <a:ext cx="50434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072330" cy="78579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6" name="图片 5" descr="{AA63D24B-E3BB-4150-A431-A981E3661FD9}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8868" y="6357958"/>
            <a:ext cx="1553264" cy="428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072330" cy="785794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dirty="0" smtClean="0">
                <a:solidFill>
                  <a:schemeClr val="tx2"/>
                </a:solidFill>
                <a:effectLst/>
                <a:latin typeface="华文中宋" pitchFamily="2" charset="-122"/>
                <a:ea typeface="华文中宋" pitchFamily="2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 descr="{AA63D24B-E3BB-4150-A431-A981E3661FD9}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8868" y="6357958"/>
            <a:ext cx="1553264" cy="4286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2357430"/>
            <a:ext cx="715803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4000" b="1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itchFamily="2" charset="-122"/>
                <a:ea typeface="华文中宋" pitchFamily="2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 descr="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1820" y="6072206"/>
            <a:ext cx="1525998" cy="1142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内页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图片1副本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060847"/>
            <a:ext cx="6804818" cy="2785473"/>
          </a:xfrm>
        </p:spPr>
        <p:txBody>
          <a:bodyPr anchor="ctr"/>
          <a:lstStyle>
            <a:lvl1pPr>
              <a:lnSpc>
                <a:spcPct val="100000"/>
              </a:lnSpc>
              <a:defRPr sz="6000" spc="-80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159" y="4221088"/>
            <a:ext cx="2984373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81738"/>
            <a:ext cx="9151938" cy="603250"/>
          </a:xfrm>
          <a:prstGeom prst="rect">
            <a:avLst/>
          </a:prstGeom>
          <a:solidFill>
            <a:srgbClr val="1B1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0" y="6245225"/>
            <a:ext cx="9151938" cy="63500"/>
            <a:chOff x="0" y="3789040"/>
            <a:chExt cx="9144000" cy="720080"/>
          </a:xfrm>
        </p:grpSpPr>
        <p:grpSp>
          <p:nvGrpSpPr>
            <p:cNvPr id="6" name="组合 8"/>
            <p:cNvGrpSpPr>
              <a:grpSpLocks/>
            </p:cNvGrpSpPr>
            <p:nvPr userDrawn="1"/>
          </p:nvGrpSpPr>
          <p:grpSpPr bwMode="auto">
            <a:xfrm>
              <a:off x="0" y="3789040"/>
              <a:ext cx="9144000" cy="720080"/>
              <a:chOff x="0" y="3789040"/>
              <a:chExt cx="9144000" cy="720080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0" y="3789040"/>
                <a:ext cx="3048529" cy="720080"/>
              </a:xfrm>
              <a:prstGeom prst="rect">
                <a:avLst/>
              </a:prstGeom>
              <a:solidFill>
                <a:srgbClr val="0D4A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3048529" y="3789040"/>
                <a:ext cx="3046943" cy="720080"/>
              </a:xfrm>
              <a:prstGeom prst="rect">
                <a:avLst/>
              </a:prstGeom>
              <a:solidFill>
                <a:srgbClr val="4C9B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6095471" y="3789040"/>
                <a:ext cx="3048529" cy="720080"/>
              </a:xfrm>
              <a:prstGeom prst="rect">
                <a:avLst/>
              </a:prstGeom>
              <a:solidFill>
                <a:srgbClr val="E5B6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" name="矩形 6"/>
            <p:cNvSpPr/>
            <p:nvPr userDrawn="1"/>
          </p:nvSpPr>
          <p:spPr>
            <a:xfrm>
              <a:off x="0" y="3933056"/>
              <a:ext cx="9144000" cy="144016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72008"/>
            <a:ext cx="7596336" cy="692696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4373563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67625" y="6448425"/>
            <a:ext cx="131603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471" y="125628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仿宋" pitchFamily="2" charset="-122"/>
          <a:ea typeface="华文仿宋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1" name="Picture 3" descr="titl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03213" y="501633"/>
            <a:ext cx="6627813" cy="5699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0813" y="5829307"/>
            <a:ext cx="9447213" cy="96043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3" name="Picture 5" descr="ma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38400" y="1066800"/>
            <a:ext cx="3886200" cy="246856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4" name="Picture 6" descr="ne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62200" y="4357694"/>
            <a:ext cx="6629400" cy="2432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055" name="Picture 7" descr="log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3400" y="571480"/>
            <a:ext cx="4572000" cy="400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tle01 副本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未标题-1 副本3 副本副本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5DFC-4A9A-4D57-B1D8-97A38D48798D}" type="datetimeFigureOut">
              <a:rPr lang="zh-CN" altLang="en-US" smtClean="0"/>
              <a:pPr/>
              <a:t>2018-10-18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196E-3364-4682-8AFB-7BEC2916E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 descr="图片1副本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5875" y="1989138"/>
            <a:ext cx="5791200" cy="266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000" kern="1200" cap="all" spc="-60">
          <a:solidFill>
            <a:srgbClr val="A6A6A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000">
          <a:solidFill>
            <a:srgbClr val="A6A6A6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ames.library.sh.cn/mrgf/service/person/lis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mes.library.sh.cn/mrgf/service/person/lis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643050"/>
            <a:ext cx="8786874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中国国家图书馆</a:t>
            </a:r>
            <a:endParaRPr lang="en-US" altLang="zh-CN" sz="3200" b="1" spc="50" dirty="0" smtClean="0">
              <a:ln w="11430"/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 b="1" spc="50" dirty="0" smtClean="0">
                <a:ln w="11430"/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中文名称规范工作报告</a:t>
            </a:r>
            <a:r>
              <a:rPr lang="en-US" altLang="zh-CN" sz="3200" b="1" spc="50" dirty="0" smtClean="0">
                <a:ln w="11430"/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2017-2018</a:t>
            </a:r>
          </a:p>
          <a:p>
            <a:pPr algn="ctr"/>
            <a:endParaRPr lang="en-US" altLang="zh-CN" sz="2800" b="1" spc="50" dirty="0" smtClean="0">
              <a:ln w="11430"/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en-US" altLang="zh-CN" sz="2400" b="1" spc="50" dirty="0" smtClean="0">
                <a:ln w="11430"/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spc="50" dirty="0" smtClean="0">
                <a:ln w="11430"/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中文名称规范联合协调委员会第十六次会议 </a:t>
            </a:r>
            <a:endParaRPr lang="zh-CN" altLang="en-US" sz="2400" b="1" spc="50" dirty="0">
              <a:ln w="11430"/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3571876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中国国家图书馆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· 2018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常规名称规范工作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普通中文图书实现全面的名称规范控制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其他文献类型挂接名称规范数据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在书目数据的特定字段著录责任者小传，为名称规范提供数据源。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5062489" cy="388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名称规范数据的专项维护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993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变化是规范数据的重要特征，规范数据编制之后需要持续的维护。重点维护的是个人名称规范记录。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不完整名称规范记录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规范检索点改变的规范记录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信息变化的名称规范记录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重复名称规范记录的合并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</a:t>
            </a:r>
          </a:p>
          <a:p>
            <a:pPr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业务流程调整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927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调整普通中文图书的名称规范工作的流程。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调整前：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随书进行名称规范控制；根据在编图书、网络等建立和维护名称规范数据；图书送库。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调整后：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两步走。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STEP1.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需要根据图书上的信息新建和维护名称规范数据。                        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STEP2.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图书送库后继续根据网络资源完善名称规范数据。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中文名称规范与数字资源版权筛查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利用名称规范辅助版权筛查。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版权筛查的过程中，整理责任者信息，为名称规范数据提供来源。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中文名称规范与联合编目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777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目前，全国图书馆联合编目中心的中文名称规范库由国家图书馆负责建设。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虽未开展规范数据共建，但每年的培训中都涉及名称规范控制。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名称规范数据为著者号的选取提供参考和依据。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与上海图书馆的合作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2910" y="785794"/>
            <a:ext cx="7500990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上海图书馆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年引进国家图书馆的名称规范，国家图书馆定期新增、更新、删除数据。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6289350" cy="46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 bwMode="auto">
          <a:xfrm>
            <a:off x="3000364" y="4357694"/>
            <a:ext cx="785818" cy="28575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6357958"/>
            <a:ext cx="64294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/>
              </a:rPr>
              <a:t>http://names.library.sh.cn/mrgf/service/person/list#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与上海图书馆的合作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2910" y="785794"/>
            <a:ext cx="7500990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6357958"/>
            <a:ext cx="64294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3"/>
              </a:rPr>
              <a:t>http://names.library.sh.cn/mrgf/service/person/list#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672513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 bwMode="auto">
          <a:xfrm>
            <a:off x="2143108" y="2500306"/>
            <a:ext cx="1857388" cy="28575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与上海图书馆的合作</a:t>
            </a:r>
          </a:p>
        </p:txBody>
      </p:sp>
      <p:sp>
        <p:nvSpPr>
          <p:cNvPr id="3" name="矩形 2"/>
          <p:cNvSpPr/>
          <p:nvPr/>
        </p:nvSpPr>
        <p:spPr>
          <a:xfrm>
            <a:off x="571472" y="857232"/>
            <a:ext cx="7500990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上海联编书目记录回溯批处理挂接国家图书馆规范记录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项目</a:t>
            </a:r>
            <a:endParaRPr lang="zh-CN" altLang="en-US" sz="2400" dirty="0" smtClean="0"/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7034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5918" y="5857892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丁建勤：上海市文献联合编目中心中文书目规范控制构想及其进展</a:t>
            </a:r>
            <a:endParaRPr lang="zh-CN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与上海图书馆的合作</a:t>
            </a:r>
          </a:p>
        </p:txBody>
      </p:sp>
      <p:sp>
        <p:nvSpPr>
          <p:cNvPr id="3" name="矩形 2"/>
          <p:cNvSpPr/>
          <p:nvPr/>
        </p:nvSpPr>
        <p:spPr>
          <a:xfrm>
            <a:off x="571472" y="857232"/>
            <a:ext cx="750099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642939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丁建勤：上海市文献联合编目中心中文书目规范控制构想及其进展</a:t>
            </a:r>
            <a:endParaRPr lang="zh-CN" alt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229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名称规范业务研讨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872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第五届全国文献编目工作研讨会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日至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日，在河南洛阳召开。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专家报告之一为山西大学经济与管理学院教授贾君枝的报告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名称规范档的共建共享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名称规范工作业务流程探讨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基于科组业务流程调整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业务培训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提    纲</a:t>
            </a:r>
            <a:endParaRPr lang="zh-CN" altLang="en-US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642910" y="2143116"/>
            <a:ext cx="778674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endParaRPr lang="en-US" altLang="zh-CN" sz="2800" dirty="0">
              <a:ea typeface="微软雅黑" pitchFamily="34" charset="-122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国图中文名称规范工作简介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本年度的工作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其他工作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思考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772400" cy="1470025"/>
          </a:xfrm>
        </p:spPr>
        <p:txBody>
          <a:bodyPr/>
          <a:lstStyle/>
          <a:p>
            <a:r>
              <a:rPr lang="zh-CN" alt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其他工作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公共图书馆法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   《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中华人民共和国公共图书馆法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由第十二届全国人民代表大会常务委员会第三十次会议于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日通过，自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日起施行。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      第二十二条 国家设立国家图书馆，主要承担国家文献信息战略保存、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国家书目和联合目录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编制、为国家立法和决策服务、组织全国古籍保护、开展图书馆发展研究和国际交流、为其他图书馆提供业务指导和技术支持等职能。国家图书馆同时具有本法规定的公共图书馆的功能。</a:t>
            </a: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全国图书馆联合编目中心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构建“知识淘宝”平台，实现共知共建共享</a:t>
            </a:r>
            <a:r>
              <a:rPr lang="en-US" altLang="zh-CN" sz="2000" b="1" kern="100" dirty="0" smtClean="0">
                <a:latin typeface="微软雅黑" charset="0"/>
                <a:ea typeface="微软雅黑" charset="0"/>
                <a:cs typeface="微软雅黑" charset="0"/>
              </a:rPr>
              <a:t>——</a:t>
            </a: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全国图书馆联合编目中心数据库建设与服务</a:t>
            </a:r>
            <a:endParaRPr lang="en-US" altLang="zh-CN" sz="2000" b="1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kern="100" dirty="0" smtClean="0">
                <a:latin typeface="微软雅黑" charset="0"/>
                <a:ea typeface="微软雅黑" charset="0"/>
                <a:cs typeface="微软雅黑" charset="0"/>
              </a:rPr>
              <a:t>参与</a:t>
            </a: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kern="100" dirty="0" smtClean="0">
                <a:latin typeface="微软雅黑" charset="0"/>
                <a:ea typeface="微软雅黑" charset="0"/>
                <a:cs typeface="微软雅黑" charset="0"/>
              </a:rPr>
              <a:t>中国图书馆学会</a:t>
            </a:r>
            <a:r>
              <a:rPr lang="en-US" altLang="zh-CN" kern="100" dirty="0" smtClean="0">
                <a:latin typeface="微软雅黑" charset="0"/>
                <a:ea typeface="微软雅黑" charset="0"/>
                <a:cs typeface="微软雅黑" charset="0"/>
              </a:rPr>
              <a:t>2018</a:t>
            </a:r>
            <a:r>
              <a:rPr lang="zh-CN" altLang="en-US" kern="100" dirty="0" smtClean="0">
                <a:latin typeface="微软雅黑" charset="0"/>
                <a:ea typeface="微软雅黑" charset="0"/>
                <a:cs typeface="微软雅黑" charset="0"/>
              </a:rPr>
              <a:t>年年会“中国图书馆最美故事”系列风采展示</a:t>
            </a: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中心</a:t>
            </a:r>
            <a:r>
              <a:rPr lang="en-US" altLang="zh-CN" sz="2000" b="1" kern="100" dirty="0" smtClean="0">
                <a:latin typeface="微软雅黑" charset="0"/>
                <a:ea typeface="微软雅黑" charset="0"/>
                <a:cs typeface="微软雅黑" charset="0"/>
              </a:rPr>
              <a:t>—</a:t>
            </a: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分中心</a:t>
            </a:r>
            <a:r>
              <a:rPr lang="en-US" altLang="zh-CN" sz="2000" b="1" kern="100" dirty="0" smtClean="0">
                <a:latin typeface="微软雅黑" charset="0"/>
                <a:ea typeface="微软雅黑" charset="0"/>
                <a:cs typeface="微软雅黑" charset="0"/>
              </a:rPr>
              <a:t>—</a:t>
            </a: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成员馆的组织结构</a:t>
            </a:r>
            <a:endParaRPr lang="en-US" altLang="zh-CN" sz="2000" b="1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kern="100" dirty="0" smtClean="0">
                <a:latin typeface="微软雅黑" charset="0"/>
                <a:ea typeface="微软雅黑" charset="0"/>
                <a:cs typeface="微软雅黑" charset="0"/>
              </a:rPr>
              <a:t>分中心覆盖了中国大陆全部的省级行政区域</a:t>
            </a: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数据类型</a:t>
            </a:r>
            <a:endParaRPr lang="en-US" altLang="zh-CN" sz="2000" b="1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kern="100" dirty="0" smtClean="0">
                <a:latin typeface="微软雅黑" charset="0"/>
                <a:ea typeface="微软雅黑" charset="0"/>
                <a:cs typeface="微软雅黑" charset="0"/>
              </a:rPr>
              <a:t>书目数据、名称规范数据、主题规范数据、馆藏数据</a:t>
            </a: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)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在国家图书馆的实施方向及应用策略研究</a:t>
            </a: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国家书目平台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357298"/>
            <a:ext cx="8939213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全国实体馆藏馆藏与服务平台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kern="100" dirty="0" smtClean="0">
                <a:latin typeface="微软雅黑" charset="0"/>
                <a:ea typeface="微软雅黑" charset="0"/>
                <a:cs typeface="微软雅黑" charset="0"/>
              </a:rPr>
              <a:t>该平台整合了联合编目中心数据、馆藏采集平台数据、成员馆提交数据等多个来源的书目和馆藏数据。</a:t>
            </a:r>
            <a:endParaRPr lang="en-US" altLang="zh-CN" sz="2000" b="1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源描述与检索 </a:t>
            </a:r>
            <a:r>
              <a:rPr lang="en-US" altLang="zh-CN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(RDA)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在国家图书馆的实施方向及应用策略研究</a:t>
            </a: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b="46552"/>
          <a:stretch>
            <a:fillRect/>
          </a:stretch>
        </p:blipFill>
        <p:spPr bwMode="auto">
          <a:xfrm>
            <a:off x="1643042" y="2928934"/>
            <a:ext cx="60722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1036108"/>
            <a:ext cx="750099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民国时期文献联合目录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36737"/>
            <a:ext cx="768191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428596" y="6072206"/>
            <a:ext cx="1857388" cy="4286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2285984" y="6286520"/>
            <a:ext cx="4357718" cy="71438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643702" y="5643578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多格式显示：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标准格式、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字段名格式、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MARC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格式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910" y="785794"/>
            <a:ext cx="7500990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依托于全国图书馆联合编目中心。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遵循中国文献编目规则，采用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CNMARC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格式。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  <a:buFont typeface="Wingdings" pitchFamily="2" charset="2"/>
              <a:buChar char="Ø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  <a:buFont typeface="Wingdings" pitchFamily="2" charset="2"/>
              <a:buChar char="Ø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1071546"/>
            <a:ext cx="342902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民国时期图书总目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哲学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民国时期文献整理与研究国际研讨会（上海，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新书首发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/>
              <a:ea typeface="微软雅黑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60000"/>
            <a:endParaRPr lang="en-US" altLang="zh-CN" sz="2400" dirty="0" smtClean="0"/>
          </a:p>
          <a:p>
            <a:pPr marL="360000"/>
            <a:endParaRPr lang="zh-CN" altLang="en-US" sz="2400" dirty="0" smtClean="0"/>
          </a:p>
          <a:p>
            <a:pPr indent="457200">
              <a:lnSpc>
                <a:spcPct val="130000"/>
              </a:lnSpc>
            </a:pP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民国时期图书总目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0125" r="4993"/>
          <a:stretch>
            <a:fillRect/>
          </a:stretch>
        </p:blipFill>
        <p:spPr bwMode="auto">
          <a:xfrm>
            <a:off x="4286216" y="898525"/>
            <a:ext cx="4857784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1335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RDA</a:t>
            </a:r>
            <a:endParaRPr lang="zh-CN" alt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RDA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在外文的应用；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编目系统改造（标签、校验、检索途径等）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kern="100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源描述与检索 </a:t>
            </a:r>
            <a:r>
              <a:rPr lang="en-US" altLang="zh-CN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(RDA)</a:t>
            </a:r>
            <a:r>
              <a:rPr lang="zh-CN" altLang="en-US" sz="2000" kern="1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在国家图书馆的实施方向及应用策略研究</a:t>
            </a:r>
          </a:p>
          <a:p>
            <a:pPr indent="457200">
              <a:lnSpc>
                <a:spcPct val="150000"/>
              </a:lnSpc>
            </a:pPr>
            <a:endParaRPr lang="zh-Hans" altLang="en-US" sz="2000" kern="100" dirty="0" smtClean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indent="457200">
              <a:lnSpc>
                <a:spcPct val="130000"/>
              </a:lnSpc>
            </a:pP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204946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1998669" cy="285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772400" cy="1470025"/>
          </a:xfrm>
        </p:spPr>
        <p:txBody>
          <a:bodyPr/>
          <a:lstStyle/>
          <a:p>
            <a:r>
              <a:rPr lang="zh-CN" alt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642918"/>
            <a:ext cx="7500990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在编目流程内进行名称规范控制的压力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文献入藏量大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名称规范数据编制的难度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人员的短缺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改变工作流程还是名称规范数据共建？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名称规范与编目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14324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国图中文名称规范工作简介</a:t>
            </a:r>
            <a:endParaRPr lang="zh-CN" altLang="en-US" sz="4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642918"/>
            <a:ext cx="750099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ISNI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International Standard Name Identifier,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国际标准名称标识符）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ORCID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Open Researchers and Contributor ID,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开放型研究者与投稿者识别码）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机读规范格式也设置了相应的字段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在名称规范数据中能否采用？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  <a:buFont typeface="Wingdings" pitchFamily="2" charset="2"/>
              <a:buChar char="p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标识符在名称规范数据中的应用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书目数据的判重方法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64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由于来源不同、编目细则差异、详简不同等原因，书目数据存在差异。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书目数据共建、实体馆藏建设、书目数据批挂接名称规范数据都面临同一书目数据的判定问题。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5823414"/>
            <a:ext cx="500066" cy="4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214554"/>
            <a:ext cx="27146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谢谢！</a:t>
            </a:r>
            <a:endParaRPr lang="en-US" altLang="zh-CN" sz="6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中文名称规范库的初建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卡片目录时代积累了一定数量的名称标目卡片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世纪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年代的理论研究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根据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《UNIMARC/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规范格式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》(1987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年的草案、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1991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年的正式版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规范款目和参照款目指南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》(GARE, 1984)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编写适合中文名称规范的机读格式和著录规则。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中国机读规范格式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》(WH/T 15-2002)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作为文化部的行业标准发布。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名称规范组的成立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1995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年，成立中文名称规范组，标志着规范控制工作进入了实践与理论并重阶段。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采用书目数据和规范数据分离的工作模式。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工作流程：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        规范数据源→格式著录→著录校对→系统处理→发行规范数据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书目数据的联机规范控制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1183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2002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年，采用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ALEPH 500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图书馆集成系统，支持规范记录与书目记录的关联。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名称规范的实时建立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     普通中文图书：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编目员在建立书目记录的同时，要确定相应的名称规范记录是否已经建立。若未建立，则由书目记录标目推导相应的名称规范记录。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这种工作模式使名称规范的数量得到快速增长。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名称规范的实时维护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 根据在编图书以及其他渠道提供的信息对规范数据进行及时更新。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836712"/>
            <a:ext cx="75009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endParaRPr lang="zh-CN" altLang="en-US" dirty="0" smtClean="0"/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 dirty="0" smtClean="0"/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C:\Users\lenovo\AppData\Roaming\Tencent\Users\49283356\QQ\WinTemp\RichOle\%}9E_N$$WLPXBD{N)4](YR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795207" cy="346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 bwMode="auto">
          <a:xfrm>
            <a:off x="4143372" y="3071810"/>
            <a:ext cx="928694" cy="28575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9690" y="3582837"/>
            <a:ext cx="5274310" cy="32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1428728" y="2428868"/>
            <a:ext cx="1000132" cy="35719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0" y="4000504"/>
            <a:ext cx="1142976" cy="64294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007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通过规范检索点相连接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>
            <a:endCxn id="9" idx="2"/>
          </p:cNvCxnSpPr>
          <p:nvPr/>
        </p:nvCxnSpPr>
        <p:spPr bwMode="auto">
          <a:xfrm rot="16200000" flipV="1">
            <a:off x="107133" y="5107801"/>
            <a:ext cx="1428760" cy="50005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rot="5400000" flipH="1" flipV="1">
            <a:off x="-250065" y="4179099"/>
            <a:ext cx="3286148" cy="500066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书目数据的联机规范控制</a:t>
            </a:r>
          </a:p>
        </p:txBody>
      </p:sp>
      <p:sp>
        <p:nvSpPr>
          <p:cNvPr id="20" name="矩形 19"/>
          <p:cNvSpPr/>
          <p:nvPr/>
        </p:nvSpPr>
        <p:spPr>
          <a:xfrm>
            <a:off x="428596" y="785794"/>
            <a:ext cx="771530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书目数据与名称规范数据的挂接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书目数据与规范检索点的形式一致即实现挂接。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836712"/>
            <a:ext cx="75009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endParaRPr lang="zh-CN" altLang="en-US" dirty="0" smtClean="0"/>
          </a:p>
          <a:p>
            <a:pPr indent="457200">
              <a:lnSpc>
                <a:spcPct val="15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 dirty="0" smtClean="0"/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书目数据的联机规范控制</a:t>
            </a:r>
          </a:p>
        </p:txBody>
      </p:sp>
      <p:sp>
        <p:nvSpPr>
          <p:cNvPr id="20" name="矩形 19"/>
          <p:cNvSpPr/>
          <p:nvPr/>
        </p:nvSpPr>
        <p:spPr>
          <a:xfrm>
            <a:off x="428596" y="785794"/>
            <a:ext cx="7715304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u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书目数据规范检索点的更新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未实现书目数据相关字段的自动更新；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批挂接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单条挂接相结合的方式；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主题规范的书目数据采用自动更新的方式。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521176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 bwMode="auto">
          <a:xfrm>
            <a:off x="8001024" y="3429000"/>
            <a:ext cx="928694" cy="64294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名称规范数据总量</a:t>
            </a:r>
          </a:p>
        </p:txBody>
      </p:sp>
      <p:sp>
        <p:nvSpPr>
          <p:cNvPr id="3" name="矩形 2"/>
          <p:cNvSpPr/>
          <p:nvPr/>
        </p:nvSpPr>
        <p:spPr>
          <a:xfrm>
            <a:off x="785786" y="1036108"/>
            <a:ext cx="7500990" cy="845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截至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日，国家图书馆中文名称规范库共有名称规范数据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1,656,939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条。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其中：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个人名称规范：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1,482,026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条；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团体名称规范：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112,913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条；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题名规范：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62,000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条。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dirty="0" smtClean="0"/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470025"/>
          </a:xfrm>
        </p:spPr>
        <p:txBody>
          <a:bodyPr/>
          <a:lstStyle/>
          <a:p>
            <a:r>
              <a:rPr lang="zh-CN" alt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本年度的工作</a:t>
            </a:r>
            <a:br>
              <a:rPr lang="zh-CN" alt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主题1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6938</TotalTime>
  <Words>1371</Words>
  <PresentationFormat>全屏显示(4:3)</PresentationFormat>
  <Paragraphs>352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主题1</vt:lpstr>
      <vt:lpstr>自定义设计方案_2</vt:lpstr>
      <vt:lpstr>1_默认设计模板</vt:lpstr>
      <vt:lpstr>2_自定义设计方案</vt:lpstr>
      <vt:lpstr>4_自定义设计方案</vt:lpstr>
      <vt:lpstr>自定义设计方案</vt:lpstr>
      <vt:lpstr>主题2</vt:lpstr>
      <vt:lpstr>1_主题1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本年度的工作 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其他工作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思考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XIEFENG</dc:creator>
  <cp:lastModifiedBy>万户网络</cp:lastModifiedBy>
  <cp:revision>641</cp:revision>
  <dcterms:created xsi:type="dcterms:W3CDTF">2014-07-04T02:49:59Z</dcterms:created>
  <dcterms:modified xsi:type="dcterms:W3CDTF">2018-10-18T05:00:09Z</dcterms:modified>
</cp:coreProperties>
</file>